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13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97" y="199567"/>
            <a:ext cx="9575715" cy="725719"/>
          </a:xfrm>
        </p:spPr>
        <p:txBody>
          <a:bodyPr/>
          <a:lstStyle/>
          <a:p>
            <a:r>
              <a:rPr lang="en-GB" dirty="0">
                <a:latin typeface="Bell MT" panose="02020503060305020303" pitchFamily="18" charset="0"/>
              </a:rPr>
              <a:t>Grievance Flow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316" y="0"/>
            <a:ext cx="12167061" cy="6858000"/>
          </a:xfrm>
          <a:prstGeom prst="flowChartAlternateProcess">
            <a:avLst/>
          </a:prstGeo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n-GB" dirty="0">
              <a:latin typeface="Bell MT" panose="02020503060305020303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62557" y="73485"/>
            <a:ext cx="1648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Bell MT" panose="02020503060305020303" pitchFamily="18" charset="0"/>
              </a:rPr>
              <a:t>Feedback</a:t>
            </a:r>
          </a:p>
          <a:p>
            <a:r>
              <a:rPr lang="en-GB" sz="2000" b="1" dirty="0">
                <a:latin typeface="Bell MT" panose="02020503060305020303" pitchFamily="18" charset="0"/>
              </a:rPr>
              <a:t>30 Days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13892" y="3732283"/>
            <a:ext cx="31121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Bell MT" panose="02020503060305020303" pitchFamily="18" charset="0"/>
              </a:rPr>
              <a:t>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>
                <a:latin typeface="Bell MT" panose="02020503060305020303" pitchFamily="18" charset="0"/>
              </a:rPr>
              <a:t>Acknowledgment slip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>
                <a:latin typeface="Bell MT" panose="02020503060305020303" pitchFamily="18" charset="0"/>
              </a:rPr>
              <a:t>Grievance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>
                <a:latin typeface="Bell MT" panose="02020503060305020303" pitchFamily="18" charset="0"/>
              </a:rPr>
              <a:t>Resolution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776962" y="5329280"/>
            <a:ext cx="2377440" cy="95723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Legal Redress 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(Court)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3579" y="5320777"/>
            <a:ext cx="3782450" cy="1182732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PAP/Community complains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through Call, SMS, In Person, Letter Email</a:t>
            </a:r>
          </a:p>
        </p:txBody>
      </p:sp>
      <p:cxnSp>
        <p:nvCxnSpPr>
          <p:cNvPr id="54" name="Straight Connector 53"/>
          <p:cNvCxnSpPr>
            <a:cxnSpLocks/>
          </p:cNvCxnSpPr>
          <p:nvPr/>
        </p:nvCxnSpPr>
        <p:spPr>
          <a:xfrm flipV="1">
            <a:off x="358423" y="789023"/>
            <a:ext cx="10725766" cy="23134"/>
          </a:xfrm>
          <a:prstGeom prst="line">
            <a:avLst/>
          </a:prstGeom>
          <a:ln w="101600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11119061" y="974970"/>
            <a:ext cx="0" cy="724579"/>
          </a:xfrm>
          <a:prstGeom prst="line">
            <a:avLst/>
          </a:prstGeom>
          <a:ln w="79375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</p:cNvCxnSpPr>
          <p:nvPr/>
        </p:nvCxnSpPr>
        <p:spPr>
          <a:xfrm>
            <a:off x="4758614" y="6178848"/>
            <a:ext cx="4541083" cy="0"/>
          </a:xfrm>
          <a:prstGeom prst="line">
            <a:avLst/>
          </a:prstGeom>
          <a:ln w="82550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5" name="Rounded Rectangle 43">
            <a:extLst>
              <a:ext uri="{FF2B5EF4-FFF2-40B4-BE49-F238E27FC236}">
                <a16:creationId xmlns:a16="http://schemas.microsoft.com/office/drawing/2014/main" id="{055E00B0-7920-4C3A-8FDB-11660C327663}"/>
              </a:ext>
            </a:extLst>
          </p:cNvPr>
          <p:cNvSpPr/>
          <p:nvPr/>
        </p:nvSpPr>
        <p:spPr>
          <a:xfrm>
            <a:off x="558869" y="1713610"/>
            <a:ext cx="2117669" cy="17799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1</a:t>
            </a:r>
            <a:r>
              <a:rPr lang="en-GB" sz="2000" b="1" baseline="30000" dirty="0">
                <a:solidFill>
                  <a:schemeClr val="tx1"/>
                </a:solidFill>
                <a:latin typeface="Bell MT" panose="02020503060305020303" pitchFamily="18" charset="0"/>
              </a:rPr>
              <a:t>st</a:t>
            </a:r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 Level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Village Elders Committee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F5383022-A031-4543-A55E-78E7412398EE}"/>
              </a:ext>
            </a:extLst>
          </p:cNvPr>
          <p:cNvSpPr/>
          <p:nvPr/>
        </p:nvSpPr>
        <p:spPr>
          <a:xfrm>
            <a:off x="2694879" y="2154065"/>
            <a:ext cx="908373" cy="98303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6" name="Rounded Rectangle 43">
            <a:extLst>
              <a:ext uri="{FF2B5EF4-FFF2-40B4-BE49-F238E27FC236}">
                <a16:creationId xmlns:a16="http://schemas.microsoft.com/office/drawing/2014/main" id="{136874F9-3CA1-4AE1-939D-DB302981C601}"/>
              </a:ext>
            </a:extLst>
          </p:cNvPr>
          <p:cNvSpPr/>
          <p:nvPr/>
        </p:nvSpPr>
        <p:spPr>
          <a:xfrm>
            <a:off x="3662557" y="1671491"/>
            <a:ext cx="2192114" cy="1822069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2</a:t>
            </a:r>
            <a:r>
              <a:rPr lang="en-GB" sz="2000" b="1" baseline="30000" dirty="0">
                <a:solidFill>
                  <a:schemeClr val="tx1"/>
                </a:solidFill>
                <a:latin typeface="Bell MT" panose="02020503060305020303" pitchFamily="18" charset="0"/>
              </a:rPr>
              <a:t>nd</a:t>
            </a:r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 Level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Sub Locational Resettlement &amp;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Grievance  Committee</a:t>
            </a:r>
          </a:p>
        </p:txBody>
      </p:sp>
      <p:sp>
        <p:nvSpPr>
          <p:cNvPr id="47" name="Rounded Rectangle 43">
            <a:extLst>
              <a:ext uri="{FF2B5EF4-FFF2-40B4-BE49-F238E27FC236}">
                <a16:creationId xmlns:a16="http://schemas.microsoft.com/office/drawing/2014/main" id="{3714E299-BFDF-42DC-8BA0-BAA9FC8ADAB9}"/>
              </a:ext>
            </a:extLst>
          </p:cNvPr>
          <p:cNvSpPr/>
          <p:nvPr/>
        </p:nvSpPr>
        <p:spPr>
          <a:xfrm>
            <a:off x="6840690" y="1699548"/>
            <a:ext cx="2228788" cy="180414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3</a:t>
            </a:r>
            <a:r>
              <a:rPr lang="en-GB" sz="2000" b="1" baseline="30000" dirty="0">
                <a:solidFill>
                  <a:schemeClr val="tx1"/>
                </a:solidFill>
                <a:latin typeface="Bell MT" panose="02020503060305020303" pitchFamily="18" charset="0"/>
              </a:rPr>
              <a:t>rd</a:t>
            </a:r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 Level</a:t>
            </a: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Bell MT" panose="02020503060305020303" pitchFamily="18" charset="0"/>
              </a:rPr>
              <a:t>Kinango</a:t>
            </a:r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 Sub County Resettlement and Grievance Committee</a:t>
            </a:r>
          </a:p>
        </p:txBody>
      </p:sp>
      <p:sp>
        <p:nvSpPr>
          <p:cNvPr id="50" name="Rounded Rectangle 43">
            <a:extLst>
              <a:ext uri="{FF2B5EF4-FFF2-40B4-BE49-F238E27FC236}">
                <a16:creationId xmlns:a16="http://schemas.microsoft.com/office/drawing/2014/main" id="{5F1774D5-A777-4B93-AFC7-2FC41A852642}"/>
              </a:ext>
            </a:extLst>
          </p:cNvPr>
          <p:cNvSpPr/>
          <p:nvPr/>
        </p:nvSpPr>
        <p:spPr>
          <a:xfrm>
            <a:off x="10038034" y="1694556"/>
            <a:ext cx="2117677" cy="180414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4</a:t>
            </a:r>
            <a:r>
              <a:rPr lang="en-GB" sz="2000" b="1" baseline="30000" dirty="0">
                <a:solidFill>
                  <a:schemeClr val="tx1"/>
                </a:solidFill>
                <a:latin typeface="Bell MT" panose="02020503060305020303" pitchFamily="18" charset="0"/>
              </a:rPr>
              <a:t>th</a:t>
            </a:r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 Level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Bell MT" panose="02020503060305020303" pitchFamily="18" charset="0"/>
              </a:rPr>
              <a:t>County Arbitration Committee</a:t>
            </a:r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7921F80C-17F5-4D99-B10F-8E5BCE554BFC}"/>
              </a:ext>
            </a:extLst>
          </p:cNvPr>
          <p:cNvSpPr/>
          <p:nvPr/>
        </p:nvSpPr>
        <p:spPr>
          <a:xfrm>
            <a:off x="5909962" y="2095052"/>
            <a:ext cx="908373" cy="92391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4E3F3685-2232-4660-8D83-F53795A650E0}"/>
              </a:ext>
            </a:extLst>
          </p:cNvPr>
          <p:cNvSpPr/>
          <p:nvPr/>
        </p:nvSpPr>
        <p:spPr>
          <a:xfrm>
            <a:off x="9069478" y="2086798"/>
            <a:ext cx="908373" cy="9321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597A2456-8AA6-4A93-95F7-BB97E8BAFB2D}"/>
              </a:ext>
            </a:extLst>
          </p:cNvPr>
          <p:cNvSpPr/>
          <p:nvPr/>
        </p:nvSpPr>
        <p:spPr>
          <a:xfrm rot="16200000">
            <a:off x="1033138" y="3793229"/>
            <a:ext cx="1701359" cy="120356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F282408-AB3C-4121-A8DB-35CE7918E881}"/>
              </a:ext>
            </a:extLst>
          </p:cNvPr>
          <p:cNvCxnSpPr>
            <a:cxnSpLocks/>
          </p:cNvCxnSpPr>
          <p:nvPr/>
        </p:nvCxnSpPr>
        <p:spPr>
          <a:xfrm>
            <a:off x="4758614" y="1032715"/>
            <a:ext cx="0" cy="693757"/>
          </a:xfrm>
          <a:prstGeom prst="line">
            <a:avLst/>
          </a:prstGeom>
          <a:ln w="79375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3F942C1-E629-4360-940C-B9B422AE30B7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7954570" y="986303"/>
            <a:ext cx="514" cy="713245"/>
          </a:xfrm>
          <a:prstGeom prst="line">
            <a:avLst/>
          </a:prstGeom>
          <a:ln w="79375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9C1F409-EAAF-4995-8A7F-A1685B087F43}"/>
              </a:ext>
            </a:extLst>
          </p:cNvPr>
          <p:cNvCxnSpPr>
            <a:cxnSpLocks/>
          </p:cNvCxnSpPr>
          <p:nvPr/>
        </p:nvCxnSpPr>
        <p:spPr>
          <a:xfrm flipV="1">
            <a:off x="4758614" y="925286"/>
            <a:ext cx="0" cy="220783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076F933-D37E-4E7A-8310-C525F6360DE2}"/>
              </a:ext>
            </a:extLst>
          </p:cNvPr>
          <p:cNvCxnSpPr>
            <a:cxnSpLocks/>
          </p:cNvCxnSpPr>
          <p:nvPr/>
        </p:nvCxnSpPr>
        <p:spPr>
          <a:xfrm flipH="1">
            <a:off x="4578586" y="783162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904EF078-0349-463F-8454-4929D04D2179}"/>
              </a:ext>
            </a:extLst>
          </p:cNvPr>
          <p:cNvCxnSpPr>
            <a:cxnSpLocks/>
          </p:cNvCxnSpPr>
          <p:nvPr/>
        </p:nvCxnSpPr>
        <p:spPr>
          <a:xfrm flipV="1">
            <a:off x="7954570" y="811268"/>
            <a:ext cx="0" cy="220783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F1C65C1E-BF6C-4A45-BBA1-DB1B881E7FAC}"/>
              </a:ext>
            </a:extLst>
          </p:cNvPr>
          <p:cNvCxnSpPr>
            <a:cxnSpLocks/>
          </p:cNvCxnSpPr>
          <p:nvPr/>
        </p:nvCxnSpPr>
        <p:spPr>
          <a:xfrm flipV="1">
            <a:off x="11119061" y="875911"/>
            <a:ext cx="0" cy="220783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0941611-1393-4706-B607-6BAA78AA6FEC}"/>
              </a:ext>
            </a:extLst>
          </p:cNvPr>
          <p:cNvCxnSpPr>
            <a:cxnSpLocks/>
          </p:cNvCxnSpPr>
          <p:nvPr/>
        </p:nvCxnSpPr>
        <p:spPr>
          <a:xfrm flipH="1">
            <a:off x="343579" y="1096694"/>
            <a:ext cx="14844" cy="3927411"/>
          </a:xfrm>
          <a:prstGeom prst="line">
            <a:avLst/>
          </a:prstGeom>
          <a:ln w="79375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BE1C569-489E-40BB-8207-56A02B204DC5}"/>
              </a:ext>
            </a:extLst>
          </p:cNvPr>
          <p:cNvCxnSpPr>
            <a:cxnSpLocks/>
          </p:cNvCxnSpPr>
          <p:nvPr/>
        </p:nvCxnSpPr>
        <p:spPr>
          <a:xfrm flipV="1">
            <a:off x="1368879" y="789023"/>
            <a:ext cx="0" cy="220783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A0F386F-4FD8-466D-A711-8682346AF961}"/>
              </a:ext>
            </a:extLst>
          </p:cNvPr>
          <p:cNvCxnSpPr>
            <a:cxnSpLocks/>
          </p:cNvCxnSpPr>
          <p:nvPr/>
        </p:nvCxnSpPr>
        <p:spPr>
          <a:xfrm>
            <a:off x="343579" y="5024105"/>
            <a:ext cx="0" cy="240566"/>
          </a:xfrm>
          <a:prstGeom prst="straightConnector1">
            <a:avLst/>
          </a:prstGeom>
          <a:ln w="857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9A3543F-92DB-4246-98FE-784C632D47EA}"/>
              </a:ext>
            </a:extLst>
          </p:cNvPr>
          <p:cNvCxnSpPr>
            <a:cxnSpLocks/>
          </p:cNvCxnSpPr>
          <p:nvPr/>
        </p:nvCxnSpPr>
        <p:spPr>
          <a:xfrm>
            <a:off x="1384336" y="1005792"/>
            <a:ext cx="0" cy="693757"/>
          </a:xfrm>
          <a:prstGeom prst="line">
            <a:avLst/>
          </a:prstGeom>
          <a:ln w="79375">
            <a:solidFill>
              <a:srgbClr val="00B050"/>
            </a:solidFill>
            <a:prstDash val="sys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1CA17639-8F72-4A6C-A2A1-85F11ADD9822}"/>
              </a:ext>
            </a:extLst>
          </p:cNvPr>
          <p:cNvCxnSpPr>
            <a:cxnSpLocks/>
          </p:cNvCxnSpPr>
          <p:nvPr/>
        </p:nvCxnSpPr>
        <p:spPr>
          <a:xfrm flipH="1">
            <a:off x="6525447" y="811268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2A92A15-13D7-4B61-9CF5-289201368792}"/>
              </a:ext>
            </a:extLst>
          </p:cNvPr>
          <p:cNvCxnSpPr>
            <a:cxnSpLocks/>
          </p:cNvCxnSpPr>
          <p:nvPr/>
        </p:nvCxnSpPr>
        <p:spPr>
          <a:xfrm flipH="1">
            <a:off x="9694227" y="800889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1F423DF7-22D8-45C5-A0EC-D66ED5D3FDE8}"/>
              </a:ext>
            </a:extLst>
          </p:cNvPr>
          <p:cNvCxnSpPr>
            <a:cxnSpLocks/>
          </p:cNvCxnSpPr>
          <p:nvPr/>
        </p:nvCxnSpPr>
        <p:spPr>
          <a:xfrm flipH="1">
            <a:off x="8126327" y="783163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06F61366-3FAF-44F9-842F-538DCBF328A7}"/>
              </a:ext>
            </a:extLst>
          </p:cNvPr>
          <p:cNvCxnSpPr>
            <a:cxnSpLocks/>
          </p:cNvCxnSpPr>
          <p:nvPr/>
        </p:nvCxnSpPr>
        <p:spPr>
          <a:xfrm flipH="1">
            <a:off x="2199765" y="818016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2C0C4CA-68BB-4518-B664-071C8E9A987D}"/>
              </a:ext>
            </a:extLst>
          </p:cNvPr>
          <p:cNvCxnSpPr>
            <a:cxnSpLocks/>
          </p:cNvCxnSpPr>
          <p:nvPr/>
        </p:nvCxnSpPr>
        <p:spPr>
          <a:xfrm flipH="1">
            <a:off x="963632" y="811268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62F2132A-BEEF-46C2-8BF5-3E920A71A18D}"/>
              </a:ext>
            </a:extLst>
          </p:cNvPr>
          <p:cNvSpPr txBox="1"/>
          <p:nvPr/>
        </p:nvSpPr>
        <p:spPr>
          <a:xfrm>
            <a:off x="10284940" y="56295"/>
            <a:ext cx="1413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Bell MT" panose="02020503060305020303" pitchFamily="18" charset="0"/>
              </a:rPr>
              <a:t>Feedback</a:t>
            </a:r>
          </a:p>
          <a:p>
            <a:r>
              <a:rPr lang="en-GB" sz="2000" b="1" dirty="0">
                <a:latin typeface="Bell MT" panose="02020503060305020303" pitchFamily="18" charset="0"/>
              </a:rPr>
              <a:t>30 Days</a:t>
            </a:r>
          </a:p>
        </p:txBody>
      </p:sp>
      <p:sp>
        <p:nvSpPr>
          <p:cNvPr id="93" name="Arrow: Right 92">
            <a:extLst>
              <a:ext uri="{FF2B5EF4-FFF2-40B4-BE49-F238E27FC236}">
                <a16:creationId xmlns:a16="http://schemas.microsoft.com/office/drawing/2014/main" id="{D62FF14B-A0E4-4DCF-B2BF-33CD002F8F97}"/>
              </a:ext>
            </a:extLst>
          </p:cNvPr>
          <p:cNvSpPr/>
          <p:nvPr/>
        </p:nvSpPr>
        <p:spPr>
          <a:xfrm>
            <a:off x="4578586" y="5530024"/>
            <a:ext cx="4551981" cy="2669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5AC8AAF-0216-4B77-9342-22939148D14F}"/>
              </a:ext>
            </a:extLst>
          </p:cNvPr>
          <p:cNvCxnSpPr>
            <a:cxnSpLocks/>
          </p:cNvCxnSpPr>
          <p:nvPr/>
        </p:nvCxnSpPr>
        <p:spPr>
          <a:xfrm flipH="1">
            <a:off x="4293038" y="6167910"/>
            <a:ext cx="360056" cy="1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EDA9A512-328F-42A0-A12C-7444039D23CD}"/>
              </a:ext>
            </a:extLst>
          </p:cNvPr>
          <p:cNvCxnSpPr>
            <a:cxnSpLocks/>
          </p:cNvCxnSpPr>
          <p:nvPr/>
        </p:nvCxnSpPr>
        <p:spPr>
          <a:xfrm>
            <a:off x="343579" y="872112"/>
            <a:ext cx="0" cy="319877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5453B801-2DE5-4232-B08E-C4CE10102945}"/>
              </a:ext>
            </a:extLst>
          </p:cNvPr>
          <p:cNvSpPr/>
          <p:nvPr/>
        </p:nvSpPr>
        <p:spPr>
          <a:xfrm rot="5400000">
            <a:off x="10619793" y="3955127"/>
            <a:ext cx="1701359" cy="9177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8AD0FA2-F570-41DF-9328-4C9EB992DAA5}"/>
              </a:ext>
            </a:extLst>
          </p:cNvPr>
          <p:cNvSpPr txBox="1"/>
          <p:nvPr/>
        </p:nvSpPr>
        <p:spPr>
          <a:xfrm>
            <a:off x="7192356" y="53111"/>
            <a:ext cx="1413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Bell MT" panose="02020503060305020303" pitchFamily="18" charset="0"/>
              </a:rPr>
              <a:t>Feedback</a:t>
            </a:r>
          </a:p>
          <a:p>
            <a:r>
              <a:rPr lang="en-GB" sz="2000" b="1" dirty="0">
                <a:latin typeface="Bell MT" panose="02020503060305020303" pitchFamily="18" charset="0"/>
              </a:rPr>
              <a:t>30 Days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EFC2024-F6E2-468F-951B-1474312CB258}"/>
              </a:ext>
            </a:extLst>
          </p:cNvPr>
          <p:cNvSpPr txBox="1"/>
          <p:nvPr/>
        </p:nvSpPr>
        <p:spPr>
          <a:xfrm>
            <a:off x="1028713" y="-31992"/>
            <a:ext cx="1413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Bell MT" panose="02020503060305020303" pitchFamily="18" charset="0"/>
              </a:rPr>
              <a:t>Feedback</a:t>
            </a:r>
          </a:p>
          <a:p>
            <a:r>
              <a:rPr lang="en-GB" sz="2000" b="1" dirty="0">
                <a:latin typeface="Bell MT" panose="02020503060305020303" pitchFamily="18" charset="0"/>
              </a:rPr>
              <a:t>30 Days</a:t>
            </a:r>
          </a:p>
        </p:txBody>
      </p:sp>
    </p:spTree>
    <p:extLst>
      <p:ext uri="{BB962C8B-B14F-4D97-AF65-F5344CB8AC3E}">
        <p14:creationId xmlns:p14="http://schemas.microsoft.com/office/powerpoint/2010/main" val="202549480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7309</TotalTime>
  <Words>66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Bell MT</vt:lpstr>
      <vt:lpstr>Century Gothic</vt:lpstr>
      <vt:lpstr>Wingdings 3</vt:lpstr>
      <vt:lpstr>Wisp</vt:lpstr>
      <vt:lpstr>Grievance Flow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Nduta</dc:creator>
  <cp:lastModifiedBy>WINNIE</cp:lastModifiedBy>
  <cp:revision>42</cp:revision>
  <cp:lastPrinted>2018-05-10T07:29:14Z</cp:lastPrinted>
  <dcterms:created xsi:type="dcterms:W3CDTF">2018-05-09T12:37:08Z</dcterms:created>
  <dcterms:modified xsi:type="dcterms:W3CDTF">2019-12-08T21:25:04Z</dcterms:modified>
</cp:coreProperties>
</file>